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24" r:id="rId5"/>
    <p:sldId id="326" r:id="rId6"/>
    <p:sldId id="327" r:id="rId7"/>
    <p:sldId id="334" r:id="rId8"/>
    <p:sldId id="335" r:id="rId9"/>
    <p:sldId id="336" r:id="rId10"/>
    <p:sldId id="337" r:id="rId11"/>
    <p:sldId id="346" r:id="rId12"/>
    <p:sldId id="340" r:id="rId13"/>
    <p:sldId id="341" r:id="rId14"/>
    <p:sldId id="342" r:id="rId15"/>
    <p:sldId id="339" r:id="rId16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932"/>
    <a:srgbClr val="FEC652"/>
    <a:srgbClr val="808000"/>
    <a:srgbClr val="A38641"/>
    <a:srgbClr val="D59251"/>
    <a:srgbClr val="D89B53"/>
    <a:srgbClr val="912328"/>
    <a:srgbClr val="9A3324"/>
    <a:srgbClr val="EED484"/>
    <a:srgbClr val="585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4806" autoAdjust="0"/>
  </p:normalViewPr>
  <p:slideViewPr>
    <p:cSldViewPr snapToGrid="0" showGuides="1">
      <p:cViewPr varScale="1">
        <p:scale>
          <a:sx n="62" d="100"/>
          <a:sy n="62" d="100"/>
        </p:scale>
        <p:origin x="139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62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CB598E-CE98-3C88-FAFD-173723F55B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1"/>
          </a:xfrm>
          <a:prstGeom prst="rect">
            <a:avLst/>
          </a:prstGeom>
        </p:spPr>
        <p:txBody>
          <a:bodyPr vert="horz" lIns="96664" tIns="48332" rIns="96664" bIns="483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7D8B9-B12C-3E66-D504-69458AF8D1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459" y="1"/>
            <a:ext cx="4160520" cy="367031"/>
          </a:xfrm>
          <a:prstGeom prst="rect">
            <a:avLst/>
          </a:prstGeom>
        </p:spPr>
        <p:txBody>
          <a:bodyPr vert="horz" lIns="96664" tIns="48332" rIns="96664" bIns="48332" rtlCol="0"/>
          <a:lstStyle>
            <a:lvl1pPr algn="r">
              <a:defRPr sz="1300"/>
            </a:lvl1pPr>
          </a:lstStyle>
          <a:p>
            <a:fld id="{411F979D-4B9D-40DE-AB6F-FD763410BB6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40A03-D73E-2BCE-2D37-0545C68AF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30"/>
          </a:xfrm>
          <a:prstGeom prst="rect">
            <a:avLst/>
          </a:prstGeom>
        </p:spPr>
        <p:txBody>
          <a:bodyPr vert="horz" lIns="96664" tIns="48332" rIns="96664" bIns="483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7F345-85EA-4C2F-F185-A6F0BCB4FF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459" y="6948171"/>
            <a:ext cx="4160520" cy="367030"/>
          </a:xfrm>
          <a:prstGeom prst="rect">
            <a:avLst/>
          </a:prstGeom>
        </p:spPr>
        <p:txBody>
          <a:bodyPr vert="horz" lIns="96664" tIns="48332" rIns="96664" bIns="48332" rtlCol="0" anchor="b"/>
          <a:lstStyle>
            <a:lvl1pPr algn="r">
              <a:defRPr sz="1300"/>
            </a:lvl1pPr>
          </a:lstStyle>
          <a:p>
            <a:fld id="{D8541963-9953-4D0C-89FB-E1268C0C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159805" cy="367346"/>
          </a:xfrm>
          <a:prstGeom prst="rect">
            <a:avLst/>
          </a:prstGeom>
        </p:spPr>
        <p:txBody>
          <a:bodyPr vert="horz" lIns="95509" tIns="47755" rIns="95509" bIns="47755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096" y="0"/>
            <a:ext cx="4161454" cy="367346"/>
          </a:xfrm>
          <a:prstGeom prst="rect">
            <a:avLst/>
          </a:prstGeom>
        </p:spPr>
        <p:txBody>
          <a:bodyPr vert="horz" lIns="95509" tIns="47755" rIns="95509" bIns="47755" rtlCol="0"/>
          <a:lstStyle>
            <a:lvl1pPr algn="r">
              <a:defRPr sz="1300"/>
            </a:lvl1pPr>
          </a:lstStyle>
          <a:p>
            <a:fld id="{B0F04E5D-3784-461D-9C07-7DA102F227F9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09" tIns="47755" rIns="95509" bIns="4775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59955" y="3519845"/>
            <a:ext cx="7681290" cy="2880329"/>
          </a:xfrm>
          <a:prstGeom prst="rect">
            <a:avLst/>
          </a:prstGeom>
        </p:spPr>
        <p:txBody>
          <a:bodyPr vert="horz" lIns="95509" tIns="47755" rIns="95509" bIns="4775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947854"/>
            <a:ext cx="4159805" cy="367346"/>
          </a:xfrm>
          <a:prstGeom prst="rect">
            <a:avLst/>
          </a:prstGeom>
        </p:spPr>
        <p:txBody>
          <a:bodyPr vert="horz" lIns="95509" tIns="47755" rIns="95509" bIns="47755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096" y="6947854"/>
            <a:ext cx="4161454" cy="367346"/>
          </a:xfrm>
          <a:prstGeom prst="rect">
            <a:avLst/>
          </a:prstGeom>
        </p:spPr>
        <p:txBody>
          <a:bodyPr vert="horz" lIns="95509" tIns="47755" rIns="95509" bIns="47755" rtlCol="0" anchor="b"/>
          <a:lstStyle>
            <a:lvl1pPr algn="r">
              <a:defRPr sz="1300"/>
            </a:lvl1pPr>
          </a:lstStyle>
          <a:p>
            <a:fld id="{D8920FAE-7F19-48AB-A97B-07F2C9F1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Students: </a:t>
            </a:r>
          </a:p>
          <a:p>
            <a:r>
              <a:rPr lang="en-US" dirty="0"/>
              <a:t>Q: What differences do you notice between these two fields?</a:t>
            </a:r>
          </a:p>
          <a:p>
            <a:r>
              <a:rPr lang="en-US" dirty="0"/>
              <a:t>A:  The left field has large clumps of dirt and looks very rough.  The right field looks smoother, and the dirt clumps are finer </a:t>
            </a:r>
          </a:p>
          <a:p>
            <a:endParaRPr lang="en-US" dirty="0"/>
          </a:p>
          <a:p>
            <a:r>
              <a:rPr lang="en-US" dirty="0"/>
              <a:t>Q: Which field looks better to plant in?</a:t>
            </a:r>
          </a:p>
          <a:p>
            <a:r>
              <a:rPr lang="en-US" dirty="0"/>
              <a:t>A: The right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5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Disadvantages:  Reduces organic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87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54B98-73C0-439A-A258-0B446B2876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2116880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6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09046159-4321-C48E-EA2D-433F21BB4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56068-873C-03B8-9A8D-2E39F52D4760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032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A79E-8087-4D00-A602-FA12AE5983D6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5324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99CA8D0F-389F-C0E3-30B6-E4B481DD3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419990-95B3-6734-3EE2-F0D1D48C561E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355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649" y="2545081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045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938547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238749" y="1"/>
            <a:ext cx="6953248" cy="43719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9E192ED-5B41-6A84-4E2E-5237E0E7BD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1" y="1993045"/>
            <a:ext cx="8335017" cy="14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1384" y="1"/>
            <a:ext cx="9760615" cy="509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9E12F-8B9A-CE9C-6114-F34DD8F28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1671398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18E60-EB90-F991-8B2F-006E72B15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33193"/>
          <a:stretch/>
        </p:blipFill>
        <p:spPr>
          <a:xfrm>
            <a:off x="253459" y="3313195"/>
            <a:ext cx="5192720" cy="5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1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AD90A-4599-8876-08D0-DA4C5FD52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182" y="2104095"/>
            <a:ext cx="7878618" cy="14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4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63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ED2E431A-6DA7-1A2C-2C30-355AA71BD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41391-9BAE-571C-CC65-86C3BB109A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769910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57EA2-A556-E16F-171D-F2142B556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7843" y="6267967"/>
            <a:ext cx="3029857" cy="5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F8BB45D1-31A0-2459-523F-7EB12815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6F4F8-72C3-31A0-ABD2-1BA1A0683D66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5EB6BAC-F355-21FF-A5B9-345BEFA19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BC1C0-7310-4C4F-863A-81404833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390" y="1545390"/>
            <a:ext cx="11143786" cy="48256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DE669-24A2-4F69-8D54-54BD8FA3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06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57" r:id="rId3"/>
    <p:sldLayoutId id="2147483664" r:id="rId4"/>
    <p:sldLayoutId id="2147483667" r:id="rId5"/>
    <p:sldLayoutId id="2147483650" r:id="rId6"/>
    <p:sldLayoutId id="2147483665" r:id="rId7"/>
    <p:sldLayoutId id="2147483655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rgbClr val="FFFFF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EC652"/>
        </a:buClr>
        <a:buFont typeface="Wingdings" pitchFamily="2" charset="2"/>
        <a:buChar char="§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vsc6coGeB7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BajYjfEaQ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-Vg-XthRdb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2CX1yMbzJC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3R-8ZhFlO5Y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1C550-4730-59D3-8B41-7CC161A5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158753"/>
            <a:ext cx="11143786" cy="6364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A12CE1-DC53-8C29-9CA3-4F2C4CB0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Module 1: Lesson 1 – Conventional Tillage </a:t>
            </a:r>
          </a:p>
        </p:txBody>
      </p:sp>
    </p:spTree>
    <p:extLst>
      <p:ext uri="{BB962C8B-B14F-4D97-AF65-F5344CB8AC3E}">
        <p14:creationId xmlns:p14="http://schemas.microsoft.com/office/powerpoint/2010/main" val="288241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94CF-D9D8-ECF9-DF36-F5D187566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B75D8D5-DFC6-4895-0533-AE3AA567B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6693210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rows of concave disks to slice through the soil and mix residue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clods of dirt and smoothing soil after primary tillage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Good for incorporating residue and herbicides. Can be adjusted for different soil conditions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Multiple passes may be needed, high risk of compaction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DE24120-DCB8-30EA-F7C9-108B6C7A1D5B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Disk Harrow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61F22-95EC-06C7-4704-C54D21C5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41" t="29260" r="21972" b="21528"/>
          <a:stretch/>
        </p:blipFill>
        <p:spPr>
          <a:xfrm>
            <a:off x="7390296" y="1435989"/>
            <a:ext cx="4179714" cy="2142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EC0F54-0374-B34B-F4A8-34BD774F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18" b="18408"/>
          <a:stretch/>
        </p:blipFill>
        <p:spPr>
          <a:xfrm>
            <a:off x="7910790" y="3762842"/>
            <a:ext cx="3138726" cy="2259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BFA92-0349-E874-A9E8-E68BAAE6B55D}"/>
              </a:ext>
            </a:extLst>
          </p:cNvPr>
          <p:cNvSpPr txBox="1"/>
          <p:nvPr/>
        </p:nvSpPr>
        <p:spPr>
          <a:xfrm>
            <a:off x="1383749" y="6211717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How to Use a Disc Harrow - The Gardening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2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BD910-ECA9-C434-5E7C-1B4FA208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6978ACA-DB90-E1AC-2C2E-90C861A1F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5648398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Rollers with metal bars break up small clods and firm the soil surface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final soil preparation before planting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Prevents soil crusting, enhances seed-to-soil contact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Very limited affect on soil compaction, requires secondary tillage for best results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5827405-E818-56B0-D174-8D732D073374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Rolling Basket/Soil Conditioners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F514E-8012-FD66-5D78-9FCB59B4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59" y="1924818"/>
            <a:ext cx="5294451" cy="2953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A5840-613C-D7C6-A6C2-4066695FECE1}"/>
              </a:ext>
            </a:extLst>
          </p:cNvPr>
          <p:cNvSpPr txBox="1"/>
          <p:nvPr/>
        </p:nvSpPr>
        <p:spPr>
          <a:xfrm>
            <a:off x="7400235" y="5381247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K-AG Basket Rollers | Farming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55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0C881-8690-45F5-30FD-28A3C0E62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B975D0-6C30-D5B8-ACCD-A6CE8B04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342A58-AECF-DEC6-B7B4-EDC86B3D0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247937"/>
              </p:ext>
            </p:extLst>
          </p:nvPr>
        </p:nvGraphicFramePr>
        <p:xfrm>
          <a:off x="914329" y="1772074"/>
          <a:ext cx="10363341" cy="42377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4447">
                  <a:extLst>
                    <a:ext uri="{9D8B030D-6E8A-4147-A177-3AD203B41FA5}">
                      <a16:colId xmlns:a16="http://schemas.microsoft.com/office/drawing/2014/main" val="2333207761"/>
                    </a:ext>
                  </a:extLst>
                </a:gridCol>
                <a:gridCol w="3454447">
                  <a:extLst>
                    <a:ext uri="{9D8B030D-6E8A-4147-A177-3AD203B41FA5}">
                      <a16:colId xmlns:a16="http://schemas.microsoft.com/office/drawing/2014/main" val="3710137229"/>
                    </a:ext>
                  </a:extLst>
                </a:gridCol>
                <a:gridCol w="3454447">
                  <a:extLst>
                    <a:ext uri="{9D8B030D-6E8A-4147-A177-3AD203B41FA5}">
                      <a16:colId xmlns:a16="http://schemas.microsoft.com/office/drawing/2014/main" val="2410195554"/>
                    </a:ext>
                  </a:extLst>
                </a:gridCol>
              </a:tblGrid>
              <a:tr h="696713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Univers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Primary Tillage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Secondary Tillage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645134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Depth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Deep (6-24 inches)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Shallow (2-6 inches)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813899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Purpose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Initial soil preparation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Seedbed refinement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53842"/>
                  </a:ext>
                </a:extLst>
              </a:tr>
              <a:tr h="70639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Tools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Plows, Subsoiler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Harrows, Cultivator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373031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Timing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First operation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After primary tillage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16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2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F18FFF-60FA-D23A-7FF2-B5368936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9" y="1545390"/>
            <a:ext cx="11541932" cy="502416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400" b="1" dirty="0">
                <a:latin typeface="Univers" panose="020B0503020202020204" pitchFamily="34" charset="0"/>
              </a:rPr>
              <a:t>Tillage</a:t>
            </a:r>
            <a:r>
              <a:rPr lang="en-US" sz="2400" dirty="0">
                <a:latin typeface="Univers" panose="020B0503020202020204" pitchFamily="34" charset="0"/>
              </a:rPr>
              <a:t> is the mechanical disturbance of the soil in preparation for planting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D6C227-107F-FD4B-0319-38ADAFD5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Introduction: What is Tillage?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65802-F985-497A-C464-D801AC1C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92"/>
          <a:stretch/>
        </p:blipFill>
        <p:spPr>
          <a:xfrm>
            <a:off x="4567586" y="3013157"/>
            <a:ext cx="7220771" cy="2991566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75ACA83-1DFE-C60B-4AC4-272AF5E2C9F8}"/>
              </a:ext>
            </a:extLst>
          </p:cNvPr>
          <p:cNvSpPr txBox="1">
            <a:spLocks/>
          </p:cNvSpPr>
          <p:nvPr/>
        </p:nvSpPr>
        <p:spPr>
          <a:xfrm>
            <a:off x="-493874" y="3071835"/>
            <a:ext cx="5356113" cy="33876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b="1" u="sng" dirty="0">
                <a:latin typeface="Univers" panose="020B0503020202020204" pitchFamily="34" charset="0"/>
              </a:rPr>
              <a:t>Purpose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Seedbed Preparation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Weed Control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Residue Management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Soil Aeration </a:t>
            </a:r>
          </a:p>
        </p:txBody>
      </p:sp>
    </p:spTree>
    <p:extLst>
      <p:ext uri="{BB962C8B-B14F-4D97-AF65-F5344CB8AC3E}">
        <p14:creationId xmlns:p14="http://schemas.microsoft.com/office/powerpoint/2010/main" val="258533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43C2-8C87-5B37-96F5-E99B4B6C5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DF9B9E-77FD-CEB6-3B94-D94D7388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810" y="1722924"/>
            <a:ext cx="10769910" cy="21432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dirty="0">
                <a:latin typeface="Univers" panose="020B0503020202020204" pitchFamily="34" charset="0"/>
              </a:rPr>
              <a:t>Primary Tillage - Deep and Heavy Soil Disturbance </a:t>
            </a:r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dirty="0">
                <a:latin typeface="Univers" panose="020B0503020202020204" pitchFamily="34" charset="0"/>
              </a:rPr>
              <a:t>Secondary Tillage - Shallow and Fine Soil Preparation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1DE8B-2051-2896-A19D-7B3F055A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Types of Tillage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4D1A-85B9-09B1-D31D-77F9A37E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4" y="3472751"/>
            <a:ext cx="5769921" cy="3258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DB3EB5-690E-EDCF-9CE9-7EA996E33E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58" b="17659"/>
          <a:stretch/>
        </p:blipFill>
        <p:spPr>
          <a:xfrm>
            <a:off x="6096000" y="3470374"/>
            <a:ext cx="6008486" cy="326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5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0B88C-09ED-F687-B9D7-C7CEF318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3287F-A259-AD38-AF07-2F6F5D02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What is Primary Tillage?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500544-AED0-83A0-0BD0-270BA29C7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1637538"/>
            <a:ext cx="11143786" cy="843391"/>
          </a:xfrm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/>
              <a:t>Primary tillage is the first soil tillage operation after the last harvest.  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8D1F4A0-83EB-64B5-7ADC-0DF105503598}"/>
              </a:ext>
            </a:extLst>
          </p:cNvPr>
          <p:cNvSpPr txBox="1">
            <a:spLocks/>
          </p:cNvSpPr>
          <p:nvPr/>
        </p:nvSpPr>
        <p:spPr>
          <a:xfrm>
            <a:off x="610331" y="2332073"/>
            <a:ext cx="11716348" cy="4820093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Effects of primary tillage  </a:t>
            </a:r>
          </a:p>
          <a:p>
            <a:pPr lvl="1"/>
            <a:r>
              <a:rPr lang="en-US" dirty="0"/>
              <a:t>Breaks up compacted soil layers </a:t>
            </a:r>
          </a:p>
          <a:p>
            <a:pPr lvl="1"/>
            <a:r>
              <a:rPr lang="en-US" dirty="0"/>
              <a:t>Buries weeds and crop residue </a:t>
            </a:r>
          </a:p>
          <a:p>
            <a:pPr lvl="1"/>
            <a:r>
              <a:rPr lang="en-US" dirty="0"/>
              <a:t>Enhances water infiltration </a:t>
            </a:r>
          </a:p>
          <a:p>
            <a:pPr lvl="1"/>
            <a:r>
              <a:rPr lang="en-US" dirty="0"/>
              <a:t>May cause soil erosion if done excessively </a:t>
            </a:r>
          </a:p>
          <a:p>
            <a:pPr lvl="1"/>
            <a:endParaRPr lang="en-US" dirty="0"/>
          </a:p>
          <a:p>
            <a:r>
              <a:rPr lang="en-US" dirty="0"/>
              <a:t>Depth: Typically 6-24 inches deep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primary tillage implements include </a:t>
            </a:r>
          </a:p>
          <a:p>
            <a:pPr lvl="1"/>
            <a:r>
              <a:rPr lang="en-US" dirty="0"/>
              <a:t>Moldboard Plow</a:t>
            </a:r>
          </a:p>
          <a:p>
            <a:pPr lvl="1"/>
            <a:r>
              <a:rPr lang="en-US" dirty="0"/>
              <a:t>Chisel Plow</a:t>
            </a:r>
          </a:p>
          <a:p>
            <a:pPr lvl="1"/>
            <a:r>
              <a:rPr lang="en-US" dirty="0"/>
              <a:t>Ripper/Subsoil Plow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7D64C-0FB7-4E80-CB91-CDF68251F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9CC37E4-C191-AD44-3B2C-4977402868E2}"/>
              </a:ext>
            </a:extLst>
          </p:cNvPr>
          <p:cNvSpPr txBox="1">
            <a:spLocks/>
          </p:cNvSpPr>
          <p:nvPr/>
        </p:nvSpPr>
        <p:spPr>
          <a:xfrm>
            <a:off x="6172199" y="1545390"/>
            <a:ext cx="5499409" cy="48256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Turns over the entire top layer of soil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in heavy residue fields and for breaking new ground or sod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Excellent weed control, completely buries residue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High fuel use, soil erosion risk, reduces organic matter.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8C7113D-5354-4642-62E9-37A5FE72168E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Moldboard Plow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C1269-80E7-3A4F-86C9-9F44CE1A70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82" b="12700"/>
          <a:stretch/>
        </p:blipFill>
        <p:spPr>
          <a:xfrm>
            <a:off x="177997" y="2020654"/>
            <a:ext cx="5918003" cy="3289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2531E-0024-A9EE-9239-2F6D170953EE}"/>
              </a:ext>
            </a:extLst>
          </p:cNvPr>
          <p:cNvSpPr txBox="1"/>
          <p:nvPr/>
        </p:nvSpPr>
        <p:spPr>
          <a:xfrm>
            <a:off x="661350" y="6018704"/>
            <a:ext cx="61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Kibble Equipment - The Last Plow Sold by John Deere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0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9ACEF-9B88-B9EF-57DC-90984F494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F099F6F-149E-8397-28C1-2222B85C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118872"/>
            <a:ext cx="8704633" cy="1179922"/>
          </a:xfrm>
        </p:spPr>
        <p:txBody>
          <a:bodyPr anchor="ctr">
            <a:normAutofit/>
          </a:bodyPr>
          <a:lstStyle/>
          <a:p>
            <a:r>
              <a:rPr lang="en-US" dirty="0"/>
              <a:t>Chisel Plow 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B58CFC8-4417-AF38-810B-0374EDA11955}"/>
              </a:ext>
            </a:extLst>
          </p:cNvPr>
          <p:cNvSpPr txBox="1">
            <a:spLocks/>
          </p:cNvSpPr>
          <p:nvPr/>
        </p:nvSpPr>
        <p:spPr>
          <a:xfrm>
            <a:off x="5906925" y="1545390"/>
            <a:ext cx="5764683" cy="48256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Loosens soil but leaves residue on the surface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up compacted soil without excessive soil disturbance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Reduced soil erosion (compared to moldboard plow).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Doesn’t fully bury weeds or residue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DB495-1C55-CF7E-59AA-42F8D386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93" r="9435" b="14689"/>
          <a:stretch/>
        </p:blipFill>
        <p:spPr>
          <a:xfrm>
            <a:off x="171144" y="1453449"/>
            <a:ext cx="5471731" cy="2341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647E4-70AB-D949-46A7-752049E3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0" y="3949172"/>
            <a:ext cx="5073132" cy="1874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6E3D59-53C5-3A30-3A89-6315ACAB69E9}"/>
              </a:ext>
            </a:extLst>
          </p:cNvPr>
          <p:cNvSpPr txBox="1"/>
          <p:nvPr/>
        </p:nvSpPr>
        <p:spPr>
          <a:xfrm>
            <a:off x="1517073" y="6071883"/>
            <a:ext cx="61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2021 Wil-Rich Chisel Plow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8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FC589-F476-F4BF-DFD2-DC139070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A3053A2-A960-DF3F-67AF-189E1A07A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20"/>
            <a:ext cx="5992876" cy="4894529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deep shanks to break up soil deep below the surface without turning the soil over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up compacted soil layers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relieves soil compaction, improves drainage, preserves soil structure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High Horsepower requirements, does not mix residue.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53576E4-29A1-8F44-96D8-28CA929D8F8D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Ripper/Subsoil plow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EAAF9-1E1F-F4F1-5962-82AF7ACF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24" t="24508" r="18459" b="18613"/>
          <a:stretch/>
        </p:blipFill>
        <p:spPr>
          <a:xfrm>
            <a:off x="6695919" y="1351803"/>
            <a:ext cx="5058207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BB9B9-853D-F889-B694-787FFBFE1D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2" b="26897"/>
          <a:stretch/>
        </p:blipFill>
        <p:spPr>
          <a:xfrm>
            <a:off x="7159439" y="4074522"/>
            <a:ext cx="4512171" cy="2576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13DD8-DDDF-FA36-C2A2-674AC9AD5D51}"/>
              </a:ext>
            </a:extLst>
          </p:cNvPr>
          <p:cNvSpPr txBox="1"/>
          <p:nvPr/>
        </p:nvSpPr>
        <p:spPr>
          <a:xfrm>
            <a:off x="711641" y="6282135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How to Use a Ripper / Field Cultivator - Gardening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2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4234-9058-D6CF-B1C7-3337DC18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4AEDB-AA52-8799-E96E-5B0582A4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What is Secondary Tillage?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ACA521-E341-43C8-3281-F99EB1DB9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07" y="1474507"/>
            <a:ext cx="11143786" cy="84339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/>
              <a:t>Secondary tillage is the process of preparing soil for planting after primary tillage. 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BF0D19C-B0BF-B1A7-3351-4A534753FA02}"/>
              </a:ext>
            </a:extLst>
          </p:cNvPr>
          <p:cNvSpPr txBox="1">
            <a:spLocks/>
          </p:cNvSpPr>
          <p:nvPr/>
        </p:nvSpPr>
        <p:spPr>
          <a:xfrm>
            <a:off x="475652" y="2317898"/>
            <a:ext cx="11716348" cy="4820093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Effects of secondary tillage  </a:t>
            </a:r>
          </a:p>
          <a:p>
            <a:pPr lvl="1"/>
            <a:r>
              <a:rPr lang="en-US" dirty="0"/>
              <a:t>Breaks up large clods from primary tillage  </a:t>
            </a:r>
          </a:p>
          <a:p>
            <a:pPr lvl="1"/>
            <a:r>
              <a:rPr lang="en-US" dirty="0"/>
              <a:t>Improves seed-to-soil contact </a:t>
            </a:r>
          </a:p>
          <a:p>
            <a:pPr lvl="1"/>
            <a:r>
              <a:rPr lang="en-US" dirty="0"/>
              <a:t>Reduces weed competition  </a:t>
            </a:r>
          </a:p>
          <a:p>
            <a:pPr lvl="1"/>
            <a:r>
              <a:rPr lang="en-US" dirty="0"/>
              <a:t>Helps with moisture conservation</a:t>
            </a:r>
          </a:p>
          <a:p>
            <a:pPr lvl="1"/>
            <a:endParaRPr lang="en-US" dirty="0"/>
          </a:p>
          <a:p>
            <a:r>
              <a:rPr lang="en-US" dirty="0"/>
              <a:t>Depth: Shallower - 2-6 inches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primary tillage implements include </a:t>
            </a:r>
          </a:p>
          <a:p>
            <a:pPr lvl="1"/>
            <a:r>
              <a:rPr lang="en-US" dirty="0"/>
              <a:t>Field Cultivator </a:t>
            </a:r>
          </a:p>
          <a:p>
            <a:pPr lvl="1"/>
            <a:r>
              <a:rPr lang="en-US" dirty="0"/>
              <a:t>Disk Harrow </a:t>
            </a:r>
          </a:p>
          <a:p>
            <a:pPr lvl="1"/>
            <a:r>
              <a:rPr lang="en-US" dirty="0"/>
              <a:t>Rolling Baskets/Soil Conditioner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731C0-614A-7655-3AFC-3BD6E551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F7FEA0F-AAF2-7D32-88CB-203D82845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20"/>
            <a:ext cx="5992876" cy="5208408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rows of shanks to aerate the soil while breaking up large clods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preparing a smooth and even seedbed and for light weed control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helps incorporate herbicides and fertilizers, low fuel and horsepower requirements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Less effective in high-residue fields and has a limited penetration depth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EB3224D-DC18-CBC0-91FF-91FCD6466C7E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Field Cultivator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60BB0-6E2A-2F39-1AE9-FE9E79D3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25" y="2507351"/>
            <a:ext cx="5511278" cy="30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C8164410CFA40B897CE33A764EB42" ma:contentTypeVersion="18" ma:contentTypeDescription="Create a new document." ma:contentTypeScope="" ma:versionID="06e6d6caa5ac6d3ed9a0b12de7f718e2">
  <xsd:schema xmlns:xsd="http://www.w3.org/2001/XMLSchema" xmlns:xs="http://www.w3.org/2001/XMLSchema" xmlns:p="http://schemas.microsoft.com/office/2006/metadata/properties" xmlns:ns3="7c2ce5dc-0942-45c6-a21f-73e554a2b2f6" xmlns:ns4="be2f4ae2-5da5-4798-96b7-82c2f710c2f6" targetNamespace="http://schemas.microsoft.com/office/2006/metadata/properties" ma:root="true" ma:fieldsID="0084734eb26e5672b17c58dc873f4b61" ns3:_="" ns4:_="">
    <xsd:import namespace="7c2ce5dc-0942-45c6-a21f-73e554a2b2f6"/>
    <xsd:import namespace="be2f4ae2-5da5-4798-96b7-82c2f710c2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ce5dc-0942-45c6-a21f-73e554a2b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2f4ae2-5da5-4798-96b7-82c2f710c2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c2ce5dc-0942-45c6-a21f-73e554a2b2f6" xsi:nil="true"/>
  </documentManagement>
</p:properties>
</file>

<file path=customXml/itemProps1.xml><?xml version="1.0" encoding="utf-8"?>
<ds:datastoreItem xmlns:ds="http://schemas.openxmlformats.org/officeDocument/2006/customXml" ds:itemID="{ED85CCE6-D864-4AEC-B768-FB5CD28BA1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559FF3-7E50-4BB1-BC41-8DDC5DFFD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2ce5dc-0942-45c6-a21f-73e554a2b2f6"/>
    <ds:schemaRef ds:uri="be2f4ae2-5da5-4798-96b7-82c2f710c2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B498EE-D5BD-40A0-BC8D-2CA1E96E9108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7c2ce5dc-0942-45c6-a21f-73e554a2b2f6"/>
    <ds:schemaRef ds:uri="http://purl.org/dc/terms/"/>
    <ds:schemaRef ds:uri="be2f4ae2-5da5-4798-96b7-82c2f710c2f6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12375</TotalTime>
  <Words>624</Words>
  <Application>Microsoft Office PowerPoint</Application>
  <PresentationFormat>Widescreen</PresentationFormat>
  <Paragraphs>107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Helvetica</vt:lpstr>
      <vt:lpstr>Univers</vt:lpstr>
      <vt:lpstr>Wingdings</vt:lpstr>
      <vt:lpstr>Office Theme</vt:lpstr>
      <vt:lpstr>Module 1: Lesson 1 – Conventional Tillage </vt:lpstr>
      <vt:lpstr>Introduction: What is Tillage? </vt:lpstr>
      <vt:lpstr>Types of Tillage</vt:lpstr>
      <vt:lpstr>What is Primary Tillage?</vt:lpstr>
      <vt:lpstr>PowerPoint Presentation</vt:lpstr>
      <vt:lpstr>Chisel Plow </vt:lpstr>
      <vt:lpstr>PowerPoint Presentation</vt:lpstr>
      <vt:lpstr>What is Secondary Tillage?</vt:lpstr>
      <vt:lpstr>PowerPoint Presentation</vt:lpstr>
      <vt:lpstr>PowerPoint Presentation</vt:lpstr>
      <vt:lpstr>PowerPoint Presentation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Tillirson</dc:creator>
  <cp:lastModifiedBy>Groe, Katelyn H [A&amp;BE]</cp:lastModifiedBy>
  <cp:revision>178</cp:revision>
  <cp:lastPrinted>2023-04-10T21:23:49Z</cp:lastPrinted>
  <dcterms:created xsi:type="dcterms:W3CDTF">2021-10-26T20:51:56Z</dcterms:created>
  <dcterms:modified xsi:type="dcterms:W3CDTF">2025-02-19T03:06:19Z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0x01010013FC8164410CFA40B897CE33A764EB42</vt:lpwstr>
  </property>
</Properties>
</file>